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6" d="100"/>
          <a:sy n="106" d="100"/>
        </p:scale>
        <p:origin x="-3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8101042" cy="5357849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</a:t>
            </a:r>
            <a:r>
              <a:rPr lang="uk-UA" sz="2700" b="1" dirty="0" smtClean="0"/>
              <a:t>менеджменту і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”</a:t>
            </a:r>
            <a:r>
              <a:rPr lang="ru-RU" sz="2400" b="1" dirty="0" err="1" smtClean="0"/>
              <a:t>Стратегічний</a:t>
            </a:r>
            <a:r>
              <a:rPr lang="ru-RU" sz="2400" b="1" dirty="0" smtClean="0"/>
              <a:t> маркетинг</a:t>
            </a:r>
            <a:r>
              <a:rPr lang="uk-UA" sz="2700" b="1" dirty="0" smtClean="0"/>
              <a:t>”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073 «Менеджмент»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b="1" dirty="0"/>
              <a:t>Метою </a:t>
            </a:r>
            <a:r>
              <a:rPr lang="ru-RU" b="1" dirty="0" err="1"/>
              <a:t>вивчення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b="1" dirty="0"/>
              <a:t> </a:t>
            </a:r>
            <a:r>
              <a:rPr lang="ru-RU" dirty="0"/>
              <a:t>є </a:t>
            </a:r>
            <a:r>
              <a:rPr lang="ru-RU" dirty="0" err="1"/>
              <a:t>формування</a:t>
            </a:r>
            <a:r>
              <a:rPr lang="ru-RU" dirty="0"/>
              <a:t> у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стратегічною</a:t>
            </a:r>
            <a:r>
              <a:rPr lang="ru-RU" dirty="0"/>
              <a:t> маркетинговою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dirty="0" smtClean="0"/>
              <a:t>              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            Завданнями </a:t>
            </a:r>
            <a:r>
              <a:rPr lang="uk-UA" b="1" dirty="0"/>
              <a:t>навчальної дисципліни </a:t>
            </a:r>
            <a:r>
              <a:rPr lang="uk-UA" dirty="0" smtClean="0"/>
              <a:t>“Стратегічний маркетинг” </a:t>
            </a:r>
            <a:r>
              <a:rPr lang="uk-UA" dirty="0"/>
              <a:t>є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/>
              <a:t>студентам </a:t>
            </a:r>
            <a:r>
              <a:rPr lang="ru-RU" dirty="0" err="1"/>
              <a:t>знань</a:t>
            </a:r>
            <a:r>
              <a:rPr lang="ru-RU" dirty="0"/>
              <a:t> про сферу </a:t>
            </a:r>
            <a:r>
              <a:rPr lang="ru-RU" dirty="0" err="1"/>
              <a:t>стратегічного</a:t>
            </a:r>
            <a:r>
              <a:rPr lang="ru-RU" dirty="0"/>
              <a:t> маркетингу, </a:t>
            </a:r>
            <a:r>
              <a:rPr lang="ru-RU" dirty="0" err="1"/>
              <a:t>зміст</a:t>
            </a:r>
            <a:r>
              <a:rPr lang="ru-RU" dirty="0"/>
              <a:t> маркетингового </a:t>
            </a:r>
            <a:r>
              <a:rPr lang="ru-RU" dirty="0" err="1"/>
              <a:t>середовища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стратегічну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;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маркетингового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і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маркетингових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24132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передбачає формування та розвиток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студентів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загальних та фахових </a:t>
            </a:r>
            <a:r>
              <a:rPr lang="uk-UA" sz="5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абстрактного мислення, аналізу, синтезу.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застосовувати знання у практичних ситуаціях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Знання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розуміння предметної області та розуміння професійної діяльності.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Здатність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спілкуватися державною мовою як усно, так і письмово. </a:t>
            </a:r>
            <a:endParaRPr lang="uk-UA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Здатність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діяти на основі етичних міркувань (мотивів).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працювати в команді та налагоджувати міжособистісну взаємодію при вирішенні професійних завдань.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 </a:t>
            </a:r>
            <a:r>
              <a:rPr lang="uk-UA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оцінювати виконувані роботи, забезпечувати їх якість та мотивувати персонал організації. </a:t>
            </a:r>
            <a:endParaRPr lang="uk-UA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5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Програмні </a:t>
            </a:r>
            <a:r>
              <a:rPr lang="uk-UA" sz="5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результати навчання:</a:t>
            </a:r>
            <a:endParaRPr lang="ru-RU" sz="5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функціональних сфер діяльності організації.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організаційного проектування.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менеджменту для забезпечення ефективності діяльності організації.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правові, соціальні та економічні наслідки функціонування організації.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діяти соціально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громадсько свідомо на основі етичних міркувань (мотивів), повагу до різноманітності та </a:t>
            </a:r>
            <a:r>
              <a:rPr lang="uk-UA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міжкультурності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 самостійної роботи, гнучкого мислення, відкритості до нових знань, бути критичним і самокритичним.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 </a:t>
            </a:r>
            <a:r>
              <a:rPr lang="uk-UA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 індивідуально та/або в групі під керівництвом лідера. </a:t>
            </a:r>
            <a:endParaRPr lang="uk-UA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місію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установлювати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адекватні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маркетинговий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стратегічний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пропозиції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ринку та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різновиди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маркетингових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стратегій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підприємства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5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Розробляти</a:t>
            </a:r>
            <a:r>
              <a:rPr lang="ru-RU" sz="5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реалізації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маркетингових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стратегій</a:t>
            </a:r>
            <a:r>
              <a:rPr lang="ru-RU" sz="5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Перел</a:t>
            </a:r>
            <a:r>
              <a:rPr lang="uk-UA" dirty="0"/>
              <a:t>і</a:t>
            </a:r>
            <a:r>
              <a:rPr lang="ru-RU" dirty="0" smtClean="0"/>
              <a:t>к тем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Тема 1. </a:t>
            </a:r>
            <a:r>
              <a:rPr lang="ru-RU" sz="1400" dirty="0" err="1"/>
              <a:t>Сутність</a:t>
            </a:r>
            <a:r>
              <a:rPr lang="ru-RU" sz="1400" dirty="0"/>
              <a:t>, сфера і </a:t>
            </a:r>
            <a:r>
              <a:rPr lang="ru-RU" sz="1400" dirty="0" err="1"/>
              <a:t>процес</a:t>
            </a:r>
            <a:r>
              <a:rPr lang="ru-RU" sz="1400" dirty="0"/>
              <a:t> </a:t>
            </a:r>
            <a:r>
              <a:rPr lang="ru-RU" sz="1400" dirty="0" err="1"/>
              <a:t>стратегічного</a:t>
            </a:r>
            <a:r>
              <a:rPr lang="ru-RU" sz="1400" dirty="0"/>
              <a:t> маркетингу</a:t>
            </a:r>
          </a:p>
          <a:p>
            <a:r>
              <a:rPr lang="ru-RU" sz="1400" dirty="0" smtClean="0"/>
              <a:t>Тема </a:t>
            </a:r>
            <a:r>
              <a:rPr lang="ru-RU" sz="1400" dirty="0"/>
              <a:t>2.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/>
              <a:t>місії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endParaRPr lang="ru-RU" sz="1400" dirty="0"/>
          </a:p>
          <a:p>
            <a:r>
              <a:rPr lang="ru-RU" sz="1400" dirty="0" smtClean="0"/>
              <a:t>Тема </a:t>
            </a:r>
            <a:r>
              <a:rPr lang="ru-RU" sz="1400" dirty="0"/>
              <a:t>3. </a:t>
            </a:r>
            <a:r>
              <a:rPr lang="ru-RU" sz="1400" dirty="0" err="1"/>
              <a:t>Маркетингові</a:t>
            </a:r>
            <a:r>
              <a:rPr lang="ru-RU" sz="1400" dirty="0"/>
              <a:t> </a:t>
            </a:r>
            <a:r>
              <a:rPr lang="ru-RU" sz="1400" dirty="0" err="1"/>
              <a:t>цілі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endParaRPr lang="ru-RU" sz="1400" dirty="0"/>
          </a:p>
          <a:p>
            <a:r>
              <a:rPr lang="ru-RU" sz="1400" dirty="0" smtClean="0"/>
              <a:t>Тема 4</a:t>
            </a:r>
            <a:r>
              <a:rPr lang="ru-RU" sz="1400" dirty="0"/>
              <a:t>. </a:t>
            </a:r>
            <a:r>
              <a:rPr lang="ru-RU" sz="1400" dirty="0" err="1"/>
              <a:t>Сутність</a:t>
            </a:r>
            <a:r>
              <a:rPr lang="ru-RU" sz="1400" dirty="0"/>
              <a:t> маркетингового </a:t>
            </a:r>
            <a:r>
              <a:rPr lang="ru-RU" sz="1400" dirty="0" err="1"/>
              <a:t>стратегічного</a:t>
            </a:r>
            <a:r>
              <a:rPr lang="ru-RU" sz="1400" dirty="0"/>
              <a:t> </a:t>
            </a:r>
            <a:r>
              <a:rPr lang="ru-RU" sz="1400" dirty="0" err="1" smtClean="0"/>
              <a:t>аналізу</a:t>
            </a:r>
            <a:r>
              <a:rPr lang="ru-RU" sz="1400" dirty="0" smtClean="0"/>
              <a:t>. </a:t>
            </a:r>
            <a:r>
              <a:rPr lang="ru-RU" sz="1400" dirty="0" err="1" smtClean="0"/>
              <a:t>Аналіз</a:t>
            </a:r>
            <a:r>
              <a:rPr lang="ru-RU" sz="1400" dirty="0" smtClean="0"/>
              <a:t> </a:t>
            </a:r>
            <a:r>
              <a:rPr lang="ru-RU" sz="1400" dirty="0" err="1"/>
              <a:t>внутрішнього</a:t>
            </a:r>
            <a:r>
              <a:rPr lang="ru-RU" sz="1400" dirty="0"/>
              <a:t> маркетингового </a:t>
            </a:r>
            <a:r>
              <a:rPr lang="ru-RU" sz="1400" dirty="0" err="1"/>
              <a:t>середовища</a:t>
            </a:r>
            <a:r>
              <a:rPr lang="ru-RU" sz="1400" dirty="0"/>
              <a:t>.</a:t>
            </a:r>
          </a:p>
          <a:p>
            <a:r>
              <a:rPr lang="ru-RU" sz="1400" dirty="0"/>
              <a:t>Тема 5. </a:t>
            </a:r>
            <a:r>
              <a:rPr lang="ru-RU" sz="1400" dirty="0" err="1"/>
              <a:t>Маркетингове</a:t>
            </a:r>
            <a:r>
              <a:rPr lang="ru-RU" sz="1400" dirty="0"/>
              <a:t> </a:t>
            </a:r>
            <a:r>
              <a:rPr lang="ru-RU" sz="1400" dirty="0" err="1"/>
              <a:t>середовище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endParaRPr lang="ru-RU" sz="1400" dirty="0"/>
          </a:p>
          <a:p>
            <a:r>
              <a:rPr lang="ru-RU" sz="1400" dirty="0" smtClean="0"/>
              <a:t>Тема </a:t>
            </a:r>
            <a:r>
              <a:rPr lang="ru-RU" sz="1400" dirty="0"/>
              <a:t>6. </a:t>
            </a:r>
            <a:r>
              <a:rPr lang="ru-RU" sz="1400" dirty="0" err="1"/>
              <a:t>Маркетинговий</a:t>
            </a:r>
            <a:r>
              <a:rPr lang="ru-RU" sz="1400" dirty="0"/>
              <a:t> </a:t>
            </a:r>
            <a:r>
              <a:rPr lang="ru-RU" sz="1400" dirty="0" err="1"/>
              <a:t>стратегічний</a:t>
            </a:r>
            <a:r>
              <a:rPr lang="ru-RU" sz="1400" dirty="0"/>
              <a:t> </a:t>
            </a:r>
            <a:r>
              <a:rPr lang="ru-RU" sz="1400" dirty="0" err="1"/>
              <a:t>аналіз</a:t>
            </a:r>
            <a:r>
              <a:rPr lang="ru-RU" sz="1400" dirty="0"/>
              <a:t> </a:t>
            </a:r>
            <a:r>
              <a:rPr lang="ru-RU" sz="1400" dirty="0" err="1" smtClean="0"/>
              <a:t>галузі</a:t>
            </a:r>
            <a:r>
              <a:rPr lang="ru-RU" sz="1400" dirty="0" smtClean="0"/>
              <a:t>. </a:t>
            </a:r>
            <a:r>
              <a:rPr lang="ru-RU" sz="1400" dirty="0" err="1" smtClean="0"/>
              <a:t>Аналіз</a:t>
            </a:r>
            <a:r>
              <a:rPr lang="ru-RU" sz="1400" dirty="0" smtClean="0"/>
              <a:t> </a:t>
            </a:r>
            <a:r>
              <a:rPr lang="ru-RU" sz="1400" dirty="0"/>
              <a:t>стану та перспектив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галузі</a:t>
            </a:r>
            <a:r>
              <a:rPr lang="ru-RU" sz="1400" dirty="0"/>
              <a:t>. </a:t>
            </a:r>
          </a:p>
          <a:p>
            <a:r>
              <a:rPr lang="ru-RU" sz="1400" dirty="0" smtClean="0"/>
              <a:t>Тема </a:t>
            </a:r>
            <a:r>
              <a:rPr lang="ru-RU" sz="1400" dirty="0"/>
              <a:t>7. </a:t>
            </a:r>
            <a:r>
              <a:rPr lang="ru-RU" sz="1400" dirty="0" err="1"/>
              <a:t>Маркетинговий</a:t>
            </a:r>
            <a:r>
              <a:rPr lang="ru-RU" sz="1400" dirty="0"/>
              <a:t> </a:t>
            </a:r>
            <a:r>
              <a:rPr lang="ru-RU" sz="1400" dirty="0" err="1"/>
              <a:t>матричний</a:t>
            </a:r>
            <a:r>
              <a:rPr lang="ru-RU" sz="1400" dirty="0"/>
              <a:t> </a:t>
            </a:r>
            <a:r>
              <a:rPr lang="ru-RU" sz="1400" dirty="0" err="1"/>
              <a:t>аналіз</a:t>
            </a:r>
            <a:endParaRPr lang="ru-RU" sz="1400" dirty="0"/>
          </a:p>
          <a:p>
            <a:r>
              <a:rPr lang="ru-RU" sz="1400" dirty="0" smtClean="0"/>
              <a:t>Тема </a:t>
            </a:r>
            <a:r>
              <a:rPr lang="ru-RU" sz="1400" dirty="0"/>
              <a:t>8. </a:t>
            </a:r>
            <a:r>
              <a:rPr lang="ru-RU" sz="1400" dirty="0" err="1"/>
              <a:t>Сутність</a:t>
            </a:r>
            <a:r>
              <a:rPr lang="ru-RU" sz="1400" dirty="0"/>
              <a:t> і </a:t>
            </a:r>
            <a:r>
              <a:rPr lang="ru-RU" sz="1400" dirty="0" err="1"/>
              <a:t>характерні</a:t>
            </a:r>
            <a:r>
              <a:rPr lang="ru-RU" sz="1400" dirty="0"/>
              <a:t> </a:t>
            </a:r>
            <a:r>
              <a:rPr lang="ru-RU" sz="1400" dirty="0" err="1"/>
              <a:t>риси</a:t>
            </a:r>
            <a:r>
              <a:rPr lang="ru-RU" sz="1400" dirty="0"/>
              <a:t> </a:t>
            </a:r>
            <a:r>
              <a:rPr lang="ru-RU" sz="1400" dirty="0" err="1"/>
              <a:t>маркетингової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endParaRPr lang="ru-RU" sz="1400" dirty="0"/>
          </a:p>
          <a:p>
            <a:r>
              <a:rPr lang="ru-RU" sz="1400" dirty="0" smtClean="0"/>
              <a:t>Тема </a:t>
            </a:r>
            <a:r>
              <a:rPr lang="ru-RU" sz="1400" dirty="0"/>
              <a:t>9. </a:t>
            </a:r>
            <a:r>
              <a:rPr lang="ru-RU" sz="1400" dirty="0" err="1"/>
              <a:t>Формулювання</a:t>
            </a:r>
            <a:r>
              <a:rPr lang="ru-RU" sz="1400" dirty="0"/>
              <a:t> </a:t>
            </a:r>
            <a:r>
              <a:rPr lang="ru-RU" sz="1400" dirty="0" err="1"/>
              <a:t>стратегій</a:t>
            </a:r>
            <a:r>
              <a:rPr lang="ru-RU" sz="1400" dirty="0"/>
              <a:t> </a:t>
            </a:r>
            <a:r>
              <a:rPr lang="ru-RU" sz="1400" dirty="0" smtClean="0"/>
              <a:t>маркетингу. </a:t>
            </a:r>
            <a:r>
              <a:rPr lang="ru-RU" sz="1400" dirty="0" err="1" smtClean="0"/>
              <a:t>Базові</a:t>
            </a:r>
            <a:r>
              <a:rPr lang="ru-RU" sz="1400" dirty="0" smtClean="0"/>
              <a:t> </a:t>
            </a:r>
            <a:r>
              <a:rPr lang="ru-RU" sz="1400" dirty="0" err="1"/>
              <a:t>елементи</a:t>
            </a:r>
            <a:r>
              <a:rPr lang="ru-RU" sz="1400" dirty="0"/>
              <a:t> </a:t>
            </a:r>
            <a:r>
              <a:rPr lang="ru-RU" sz="1400" dirty="0" err="1"/>
              <a:t>маркетингової</a:t>
            </a:r>
            <a:r>
              <a:rPr lang="ru-RU" sz="1400" dirty="0"/>
              <a:t> </a:t>
            </a:r>
            <a:r>
              <a:rPr lang="ru-RU" sz="1400" dirty="0" err="1"/>
              <a:t>стратегії</a:t>
            </a:r>
            <a:r>
              <a:rPr lang="ru-RU" sz="1400" dirty="0"/>
              <a:t>. </a:t>
            </a:r>
            <a:r>
              <a:rPr lang="ru-RU" sz="1400" dirty="0" err="1"/>
              <a:t>Класифікація</a:t>
            </a:r>
            <a:r>
              <a:rPr lang="ru-RU" sz="1400" dirty="0"/>
              <a:t> </a:t>
            </a:r>
            <a:r>
              <a:rPr lang="ru-RU" sz="1400" dirty="0" err="1"/>
              <a:t>маркетингових</a:t>
            </a:r>
            <a:r>
              <a:rPr lang="ru-RU" sz="1400" dirty="0"/>
              <a:t> </a:t>
            </a:r>
            <a:r>
              <a:rPr lang="ru-RU" sz="1400" dirty="0" err="1"/>
              <a:t>стратегій</a:t>
            </a:r>
            <a:r>
              <a:rPr lang="ru-RU" sz="1400" dirty="0"/>
              <a:t>.</a:t>
            </a:r>
          </a:p>
          <a:p>
            <a:r>
              <a:rPr lang="ru-RU" sz="1400" dirty="0"/>
              <a:t>Тема 10. </a:t>
            </a:r>
            <a:r>
              <a:rPr lang="ru-RU" sz="1400" dirty="0" err="1"/>
              <a:t>Формулювання</a:t>
            </a:r>
            <a:r>
              <a:rPr lang="ru-RU" sz="1400" dirty="0"/>
              <a:t> </a:t>
            </a:r>
            <a:r>
              <a:rPr lang="ru-RU" sz="1400" dirty="0" err="1"/>
              <a:t>маркетингових</a:t>
            </a:r>
            <a:r>
              <a:rPr lang="ru-RU" sz="1400" dirty="0"/>
              <a:t> </a:t>
            </a:r>
            <a:r>
              <a:rPr lang="ru-RU" sz="1400" dirty="0" err="1"/>
              <a:t>корпоративних</a:t>
            </a:r>
            <a:r>
              <a:rPr lang="ru-RU" sz="1400" dirty="0"/>
              <a:t> </a:t>
            </a:r>
            <a:r>
              <a:rPr lang="ru-RU" sz="1400" dirty="0" err="1" smtClean="0"/>
              <a:t>стратегій</a:t>
            </a:r>
            <a:r>
              <a:rPr lang="ru-RU" sz="1400" dirty="0" smtClean="0"/>
              <a:t>. </a:t>
            </a:r>
            <a:r>
              <a:rPr lang="ru-RU" sz="1400" dirty="0" err="1" smtClean="0"/>
              <a:t>Різновиди</a:t>
            </a:r>
            <a:r>
              <a:rPr lang="ru-RU" sz="1400" dirty="0" smtClean="0"/>
              <a:t> </a:t>
            </a:r>
            <a:r>
              <a:rPr lang="ru-RU" sz="1400" dirty="0" err="1"/>
              <a:t>стратегій</a:t>
            </a:r>
            <a:r>
              <a:rPr lang="ru-RU" sz="1400" dirty="0"/>
              <a:t> </a:t>
            </a:r>
            <a:r>
              <a:rPr lang="ru-RU" sz="1400" dirty="0" err="1"/>
              <a:t>позиціонування</a:t>
            </a:r>
            <a:r>
              <a:rPr lang="ru-RU" sz="1400" dirty="0"/>
              <a:t>.</a:t>
            </a:r>
          </a:p>
          <a:p>
            <a:r>
              <a:rPr lang="ru-RU" sz="1400" dirty="0"/>
              <a:t>Тема 11. </a:t>
            </a:r>
            <a:r>
              <a:rPr lang="ru-RU" sz="1400" dirty="0" err="1"/>
              <a:t>Формулювання</a:t>
            </a:r>
            <a:r>
              <a:rPr lang="ru-RU" sz="1400" dirty="0"/>
              <a:t> </a:t>
            </a:r>
            <a:r>
              <a:rPr lang="ru-RU" sz="1400" dirty="0" err="1"/>
              <a:t>маркетингових</a:t>
            </a:r>
            <a:r>
              <a:rPr lang="ru-RU" sz="1400" dirty="0"/>
              <a:t> </a:t>
            </a:r>
            <a:r>
              <a:rPr lang="ru-RU" sz="1400" dirty="0" err="1"/>
              <a:t>конкурентних</a:t>
            </a:r>
            <a:r>
              <a:rPr lang="ru-RU" sz="1400" dirty="0"/>
              <a:t> </a:t>
            </a:r>
            <a:r>
              <a:rPr lang="ru-RU" sz="1400" dirty="0" err="1"/>
              <a:t>стратегій</a:t>
            </a:r>
            <a:endParaRPr lang="ru-RU" sz="1400" dirty="0"/>
          </a:p>
          <a:p>
            <a:r>
              <a:rPr lang="ru-RU" sz="1400" dirty="0" smtClean="0"/>
              <a:t>Тема </a:t>
            </a:r>
            <a:r>
              <a:rPr lang="ru-RU" sz="1400" dirty="0"/>
              <a:t>12. Контроль </a:t>
            </a:r>
            <a:r>
              <a:rPr lang="ru-RU" sz="1400" dirty="0" err="1"/>
              <a:t>стратегічної</a:t>
            </a:r>
            <a:r>
              <a:rPr lang="ru-RU" sz="1400" dirty="0"/>
              <a:t> </a:t>
            </a:r>
            <a:r>
              <a:rPr lang="ru-RU" sz="1400" dirty="0" err="1"/>
              <a:t>маркетингової</a:t>
            </a:r>
            <a:r>
              <a:rPr lang="ru-RU" sz="1400" dirty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підприємства</a:t>
            </a:r>
            <a:r>
              <a:rPr lang="ru-RU" sz="1400" dirty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РЕКОМЕНДОВАНА ЛІТЕРАТУРА</a:t>
            </a:r>
            <a:endParaRPr lang="en-US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/>
              <a:t>Рекомендовані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 smtClean="0"/>
              <a:t>Балабанова </a:t>
            </a:r>
            <a:r>
              <a:rPr lang="ru-RU" dirty="0"/>
              <a:t>Л. В. </a:t>
            </a:r>
            <a:r>
              <a:rPr lang="ru-RU" dirty="0" err="1"/>
              <a:t>Стратегічний</a:t>
            </a:r>
            <a:r>
              <a:rPr lang="ru-RU" dirty="0"/>
              <a:t> маркетинг : </a:t>
            </a:r>
            <a:r>
              <a:rPr lang="ru-RU" dirty="0" err="1"/>
              <a:t>підруч</a:t>
            </a:r>
            <a:r>
              <a:rPr lang="ru-RU" dirty="0"/>
              <a:t>. / Л.В. Балабанова, В.В. Холод, І.В. Балабанова – К. : Центр </a:t>
            </a:r>
            <a:r>
              <a:rPr lang="ru-RU" dirty="0" err="1"/>
              <a:t>учб</a:t>
            </a:r>
            <a:r>
              <a:rPr lang="ru-RU" dirty="0"/>
              <a:t>. </a:t>
            </a:r>
            <a:r>
              <a:rPr lang="ru-RU" dirty="0" err="1"/>
              <a:t>літ</a:t>
            </a:r>
            <a:r>
              <a:rPr lang="ru-RU" dirty="0"/>
              <a:t>., 2012. – 630 с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Власова </a:t>
            </a:r>
            <a:r>
              <a:rPr lang="ru-RU" dirty="0"/>
              <a:t>Н. О.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диверсифікації</a:t>
            </a:r>
            <a:r>
              <a:rPr lang="ru-RU" dirty="0"/>
              <a:t> як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в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роздрібної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/ Н. О. Власова, О. С. </a:t>
            </a:r>
            <a:r>
              <a:rPr lang="ru-RU" dirty="0" err="1"/>
              <a:t>Ковінько</a:t>
            </a:r>
            <a:r>
              <a:rPr lang="ru-RU" dirty="0"/>
              <a:t> // </a:t>
            </a:r>
            <a:r>
              <a:rPr lang="ru-RU" dirty="0" err="1"/>
              <a:t>Торгівля</a:t>
            </a:r>
            <a:r>
              <a:rPr lang="ru-RU" dirty="0"/>
              <a:t> і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– Д. : </a:t>
            </a:r>
            <a:r>
              <a:rPr lang="ru-RU" dirty="0" err="1"/>
              <a:t>ДонНУЕТ</a:t>
            </a:r>
            <a:r>
              <a:rPr lang="ru-RU" dirty="0"/>
              <a:t>, 2014. - </a:t>
            </a:r>
            <a:r>
              <a:rPr lang="ru-RU" dirty="0" err="1"/>
              <a:t>Вип</a:t>
            </a:r>
            <a:r>
              <a:rPr lang="ru-RU" dirty="0"/>
              <a:t>. 1, - С. 202-211</a:t>
            </a:r>
            <a:r>
              <a:rPr lang="ru-RU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 smtClean="0"/>
              <a:t>Карпенко </a:t>
            </a:r>
            <a:r>
              <a:rPr lang="ru-RU" dirty="0"/>
              <a:t>Н. В. </a:t>
            </a:r>
            <a:r>
              <a:rPr lang="ru-RU" dirty="0" err="1"/>
              <a:t>Маркетингові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/ Н. В. Карпенко //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. – 2012. – </a:t>
            </a:r>
            <a:r>
              <a:rPr lang="ru-RU" dirty="0" err="1"/>
              <a:t>Вип</a:t>
            </a:r>
            <a:r>
              <a:rPr lang="ru-RU" dirty="0"/>
              <a:t>. 10, ч. 4 - с. 139-142.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dirty="0" err="1"/>
              <a:t>Стратегічний</a:t>
            </a:r>
            <a:r>
              <a:rPr lang="ru-RU" dirty="0"/>
              <a:t> маркетинг 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 / за ред. </a:t>
            </a:r>
            <a:r>
              <a:rPr lang="ru-RU" dirty="0" err="1"/>
              <a:t>Ларіної</a:t>
            </a:r>
            <a:r>
              <a:rPr lang="ru-RU" dirty="0"/>
              <a:t> Я.С. – Херсон: ОЛДІ-плюс, 2019. – 364 с.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498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Міністерство освіти і науки України Херсонський державний університет Факультет економіки та менеджменту Кафедра менеджменту і адміністрування   ”Стратегічний маркетинг”   Галузь знань 07 Управління та адміністрування Спеціальність 073 «Менеджмент» Ступінь вищої освіти бакалавр   ХЕРСОН   </vt:lpstr>
      <vt:lpstr>Слайд 2</vt:lpstr>
      <vt:lpstr>Слайд 3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SVETIK</cp:lastModifiedBy>
  <cp:revision>24</cp:revision>
  <dcterms:created xsi:type="dcterms:W3CDTF">2020-05-28T12:18:49Z</dcterms:created>
  <dcterms:modified xsi:type="dcterms:W3CDTF">2020-08-12T19:02:43Z</dcterms:modified>
</cp:coreProperties>
</file>